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9" r:id="rId4"/>
    <p:sldId id="261" r:id="rId5"/>
    <p:sldId id="258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704"/>
    </p:cViewPr>
  </p:sorterViewPr>
  <p:notesViewPr>
    <p:cSldViewPr snapToGrid="0">
      <p:cViewPr varScale="1">
        <p:scale>
          <a:sx n="67" d="100"/>
          <a:sy n="67" d="100"/>
        </p:scale>
        <p:origin x="3120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B2270B-A4F5-43C0-BF8A-B86A3610C0F5}" type="datetimeFigureOut">
              <a:rPr lang="ru-RU" smtClean="0"/>
              <a:t>10.01.2018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A3A43D-0AAA-48E1-8890-F7B5610BE3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4213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A3A43D-0AAA-48E1-8890-F7B5610BE3F9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9552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A3A43D-0AAA-48E1-8890-F7B5610BE3F9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2911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A3A43D-0AAA-48E1-8890-F7B5610BE3F9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52638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A3A43D-0AAA-48E1-8890-F7B5610BE3F9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4652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1/10/2018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1/10/2018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1/10/2018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1/10/2018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1/10/2018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1/10/2018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1/10/2018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1/10/2018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1/10/2018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2759" y="153838"/>
            <a:ext cx="8825658" cy="3329581"/>
          </a:xfrm>
        </p:spPr>
        <p:txBody>
          <a:bodyPr/>
          <a:lstStyle/>
          <a:p>
            <a:pPr algn="r"/>
            <a:r>
              <a:rPr lang="ru-RU" sz="4400" dirty="0"/>
              <a:t>Разбор задач 3-го этапа Республиканской олимпиады по информатике 2017 года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3311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Идея полного решения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ru-RU" dirty="0" smtClean="0"/>
                  <a:t>Заметим, что неважен порядок досок в заборе, важны лишь количества досок каждого цвета.</a:t>
                </a:r>
              </a:p>
              <a:p>
                <a:r>
                  <a:rPr lang="ru-RU" dirty="0" smtClean="0"/>
                  <a:t>Насчитаем количество досок каждого цвета в массив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dirty="0" smtClean="0"/>
                  <a:t>. </a:t>
                </a:r>
              </a:p>
              <a:p>
                <a:r>
                  <a:rPr lang="ru-RU" dirty="0" smtClean="0"/>
                  <a:t>Пусть есть два цвета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 smtClean="0"/>
                  <a:t> </a:t>
                </a:r>
                <a:r>
                  <a:rPr lang="ru-RU" dirty="0" smtClean="0"/>
                  <a:t>и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ru-RU" dirty="0" smtClean="0"/>
                  <a:t> и при этом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sub>
                    </m:sSub>
                  </m:oMath>
                </a14:m>
                <a:r>
                  <a:rPr lang="en-US" dirty="0" smtClean="0"/>
                  <a:t>. </a:t>
                </a:r>
                <a:r>
                  <a:rPr lang="ru-RU" dirty="0" smtClean="0"/>
                  <a:t>Тогда всегда </a:t>
                </a:r>
                <a:r>
                  <a:rPr lang="ru-RU" dirty="0" err="1" smtClean="0"/>
                  <a:t>оптимальнее</a:t>
                </a:r>
                <a:r>
                  <a:rPr lang="ru-RU" dirty="0" smtClean="0"/>
                  <a:t> сначала красить доски в цвет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 smtClean="0"/>
                  <a:t>, </a:t>
                </a:r>
                <a:r>
                  <a:rPr lang="ru-RU" dirty="0" smtClean="0"/>
                  <a:t>а затем в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dirty="0" smtClean="0"/>
                  <a:t>, </a:t>
                </a:r>
                <a:r>
                  <a:rPr lang="ru-RU" dirty="0" smtClean="0"/>
                  <a:t>так как это дает возможность покрасить на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dirty="0" smtClean="0"/>
                  <a:t> </a:t>
                </a:r>
                <a:r>
                  <a:rPr lang="ru-RU" dirty="0" smtClean="0"/>
                  <a:t>досок больше, чем наоборот</a:t>
                </a:r>
              </a:p>
              <a:p>
                <a:r>
                  <a:rPr lang="ru-RU" dirty="0" smtClean="0"/>
                  <a:t>Таким образом, оптимально выбирать цвета красок в порядке возрастания количеств досок такого цвета в конечной раскраске</a:t>
                </a: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341" t="-872" r="-11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22507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 подзадач 4 и 5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104293" y="1853248"/>
                <a:ext cx="8946541" cy="4195481"/>
              </a:xfrm>
            </p:spPr>
            <p:txBody>
              <a:bodyPr>
                <a:normAutofit fontScale="92500" lnSpcReduction="20000"/>
              </a:bodyPr>
              <a:lstStyle/>
              <a:p>
                <a:r>
                  <a:rPr lang="ru-RU" dirty="0" smtClean="0"/>
                  <a:t>Отсортируем массив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dirty="0" smtClean="0"/>
                  <a:t> </a:t>
                </a:r>
                <a:r>
                  <a:rPr lang="ru-RU" dirty="0" smtClean="0"/>
                  <a:t>по возрастанию</a:t>
                </a:r>
              </a:p>
              <a:p>
                <a:r>
                  <a:rPr lang="ru-RU" dirty="0" smtClean="0"/>
                  <a:t>Как посчитать ответ, зная порядок покраски? </a:t>
                </a:r>
              </a:p>
              <a:p>
                <a:r>
                  <a:rPr lang="ru-RU" dirty="0" smtClean="0"/>
                  <a:t>Пусть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US" dirty="0" smtClean="0"/>
                  <a:t> – </a:t>
                </a:r>
                <a:r>
                  <a:rPr lang="ru-RU" dirty="0" smtClean="0"/>
                  <a:t>количество еще не обработанных досок. Изначально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=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endParaRPr lang="en-US" dirty="0" smtClean="0"/>
              </a:p>
              <a:p>
                <a:r>
                  <a:rPr lang="ru-RU" dirty="0" smtClean="0"/>
                  <a:t>Идем по массиву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dirty="0" smtClean="0"/>
                  <a:t>. </a:t>
                </a:r>
                <a:r>
                  <a:rPr lang="ru-RU" dirty="0" smtClean="0"/>
                  <a:t>На каждом шаге увеличиваем ответ на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US" dirty="0" smtClean="0"/>
                  <a:t>, </a:t>
                </a:r>
                <a:r>
                  <a:rPr lang="ru-RU" dirty="0" smtClean="0"/>
                  <a:t>а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US" dirty="0" smtClean="0"/>
                  <a:t> </a:t>
                </a:r>
                <a:r>
                  <a:rPr lang="ru-RU" dirty="0" smtClean="0"/>
                  <a:t>уменьшаем на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 smtClean="0"/>
                  <a:t>.</a:t>
                </a:r>
              </a:p>
              <a:p>
                <a:r>
                  <a:rPr lang="ru-RU" dirty="0" smtClean="0"/>
                  <a:t>В зависимости от скорости сортировки решение проходит 4/5 подзадачу. Для получения 100 баллов на С++ можно использовать </a:t>
                </a:r>
                <a:r>
                  <a:rPr lang="en-US" dirty="0" err="1" smtClean="0"/>
                  <a:t>std</a:t>
                </a:r>
                <a:r>
                  <a:rPr lang="en-US" dirty="0" smtClean="0"/>
                  <a:t>::sort</a:t>
                </a:r>
                <a:r>
                  <a:rPr lang="ru-RU" dirty="0" smtClean="0"/>
                  <a:t>, на </a:t>
                </a:r>
                <a:r>
                  <a:rPr lang="en-US" dirty="0" smtClean="0"/>
                  <a:t>Pascal - </a:t>
                </a:r>
                <a:r>
                  <a:rPr lang="ru-RU" dirty="0" smtClean="0"/>
                  <a:t>реализовать какой-нибудь алгоритм эффективной сортировки, например, </a:t>
                </a:r>
                <a:r>
                  <a:rPr lang="en-US" dirty="0" smtClean="0"/>
                  <a:t>quicksort. </a:t>
                </a:r>
              </a:p>
              <a:p>
                <a:r>
                  <a:rPr lang="ru-RU" dirty="0" smtClean="0"/>
                  <a:t>Для последней подзадачи нужно не забыть 64-битные типы данных (</a:t>
                </a:r>
                <a:r>
                  <a:rPr lang="en-US" dirty="0" smtClean="0"/>
                  <a:t>long </a:t>
                </a:r>
                <a:r>
                  <a:rPr lang="en-US" dirty="0" err="1" smtClean="0"/>
                  <a:t>long</a:t>
                </a:r>
                <a:r>
                  <a:rPr lang="en-US" dirty="0"/>
                  <a:t> </a:t>
                </a:r>
                <a:r>
                  <a:rPr lang="ru-RU" dirty="0" smtClean="0"/>
                  <a:t>или </a:t>
                </a:r>
                <a:r>
                  <a:rPr lang="en-US" dirty="0" smtClean="0"/>
                  <a:t>__int64 </a:t>
                </a:r>
                <a:r>
                  <a:rPr lang="ru-RU" dirty="0" smtClean="0"/>
                  <a:t>в </a:t>
                </a:r>
                <a:r>
                  <a:rPr lang="en-US" dirty="0" smtClean="0"/>
                  <a:t>C++, int64 в</a:t>
                </a:r>
                <a:r>
                  <a:rPr lang="ru-RU" dirty="0" smtClean="0"/>
                  <a:t> </a:t>
                </a:r>
                <a:r>
                  <a:rPr lang="en-US" dirty="0" smtClean="0"/>
                  <a:t>Free Pascal), </a:t>
                </a:r>
                <a:r>
                  <a:rPr lang="ru-RU" dirty="0" smtClean="0"/>
                  <a:t>так как ответ может не вместиться в обычный 32-битные </a:t>
                </a:r>
                <a:r>
                  <a:rPr lang="en-US" dirty="0" err="1" smtClean="0"/>
                  <a:t>int</a:t>
                </a:r>
                <a:r>
                  <a:rPr lang="en-US" dirty="0" smtClean="0"/>
                  <a:t> / </a:t>
                </a:r>
                <a:r>
                  <a:rPr lang="en-US" dirty="0" err="1" smtClean="0"/>
                  <a:t>longint</a:t>
                </a:r>
                <a:endParaRPr lang="en-US" dirty="0" smtClean="0"/>
              </a:p>
              <a:p>
                <a:r>
                  <a:rPr lang="ru-RU" dirty="0" smtClean="0"/>
                  <a:t>Сложность решения: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𝑂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𝐾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b="0" i="1" smtClean="0">
                            <a:latin typeface="Cambria Math" panose="02040503050406030204" pitchFamily="18" charset="0"/>
                          </a:rPr>
                          <m:t>log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𝐾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+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</m:d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04293" y="1853248"/>
                <a:ext cx="8946541" cy="4195481"/>
              </a:xfrm>
              <a:blipFill rotWithShape="0">
                <a:blip r:embed="rId2"/>
                <a:stretch>
                  <a:fillRect l="-272" t="-2180" b="-14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48530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Тур 1 Задача 3</a:t>
            </a:r>
            <a:br>
              <a:rPr lang="ru-RU" dirty="0" smtClean="0"/>
            </a:br>
            <a:r>
              <a:rPr lang="ru-RU" dirty="0" smtClean="0"/>
              <a:t>Непростая сумма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99304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Условие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ru-RU" dirty="0" smtClean="0"/>
                  <a:t>Дан массив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dirty="0" smtClean="0"/>
                  <a:t>из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 smtClean="0"/>
                  <a:t> </a:t>
                </a:r>
                <a:r>
                  <a:rPr lang="ru-RU" dirty="0" smtClean="0"/>
                  <a:t>чисел</a:t>
                </a:r>
              </a:p>
              <a:p>
                <a:r>
                  <a:rPr lang="ru-RU" dirty="0" smtClean="0"/>
                  <a:t>Необходимо вычислить сумму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b="0" i="1" smtClean="0">
                        <a:latin typeface="Cambria Math" panose="02040503050406030204" pitchFamily="18" charset="0"/>
                      </a:rPr>
                      <m:t>mod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j</m:t>
                        </m:r>
                      </m:sub>
                    </m:sSub>
                  </m:oMath>
                </a14:m>
                <a:r>
                  <a:rPr lang="en-US" dirty="0" smtClean="0"/>
                  <a:t> </a:t>
                </a:r>
                <a:r>
                  <a:rPr lang="ru-RU" dirty="0" smtClean="0"/>
                  <a:t>по всем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1≤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≤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endParaRPr lang="en-US" dirty="0" smtClean="0"/>
              </a:p>
              <a:p>
                <a:r>
                  <a:rPr lang="en-US" dirty="0" smtClean="0"/>
                  <a:t>x mod y </a:t>
                </a:r>
                <a:r>
                  <a:rPr lang="ru-RU" dirty="0" smtClean="0"/>
                  <a:t>– остаток от деления </a:t>
                </a:r>
                <a:r>
                  <a:rPr lang="en-US" dirty="0" smtClean="0"/>
                  <a:t>x </a:t>
                </a:r>
                <a:r>
                  <a:rPr lang="ru-RU" dirty="0" smtClean="0"/>
                  <a:t>на </a:t>
                </a:r>
                <a:r>
                  <a:rPr lang="en-US" dirty="0" smtClean="0"/>
                  <a:t>y</a:t>
                </a: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341" t="-87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63982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 подзадачи 2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77500" lnSpcReduction="20000"/>
              </a:bodyPr>
              <a:lstStyle/>
              <a:p>
                <a:r>
                  <a:rPr lang="ru-RU" sz="1800" dirty="0" smtClean="0"/>
                  <a:t>Все числа различны, тогда массив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US" sz="1800" dirty="0" smtClean="0"/>
                  <a:t> – </a:t>
                </a:r>
                <a:r>
                  <a:rPr lang="ru-RU" sz="1800" dirty="0" smtClean="0"/>
                  <a:t>перестановка чисел от 1 до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1800" b="0" i="0" smtClean="0">
                        <a:latin typeface="Cambria Math" panose="02040503050406030204" pitchFamily="18" charset="0"/>
                      </a:rPr>
                      <m:t>, </m:t>
                    </m:r>
                  </m:oMath>
                </a14:m>
                <a:r>
                  <a:rPr lang="ru-RU" sz="1800" dirty="0" smtClean="0"/>
                  <a:t>то есть каждое число</a:t>
                </a:r>
                <a:r>
                  <a:rPr lang="ru-RU" sz="1800" dirty="0"/>
                  <a:t> от 1 до </a:t>
                </a:r>
                <a14:m>
                  <m:oMath xmlns:m="http://schemas.openxmlformats.org/officeDocument/2006/math">
                    <m:r>
                      <a:rPr lang="en-US" sz="1800" i="1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ru-RU" sz="1800" dirty="0" smtClean="0"/>
                  <a:t> встречается ровно один раз.</a:t>
                </a:r>
              </a:p>
              <a:p>
                <a:r>
                  <a:rPr lang="ru-RU" sz="1800" dirty="0" smtClean="0"/>
                  <a:t>Переберем все </a:t>
                </a:r>
                <a:r>
                  <a:rPr lang="en-US" sz="1800" dirty="0" smtClean="0"/>
                  <a:t>y</a:t>
                </a:r>
                <a:r>
                  <a:rPr lang="ru-RU" sz="1800" dirty="0" smtClean="0"/>
                  <a:t> от 1 до </a:t>
                </a:r>
                <a:r>
                  <a:rPr lang="en-US" sz="1800" dirty="0" smtClean="0"/>
                  <a:t>n</a:t>
                </a:r>
                <a:r>
                  <a:rPr lang="ru-RU" sz="1800" dirty="0" smtClean="0"/>
                  <a:t>. Тогда необходимо </a:t>
                </a:r>
                <a:r>
                  <a:rPr lang="ru-RU" sz="1800" dirty="0"/>
                  <a:t>узнать сумму </a:t>
                </a:r>
                <a:r>
                  <a:rPr lang="en-US" sz="1800" dirty="0"/>
                  <a:t>x mod y </a:t>
                </a:r>
                <a:r>
                  <a:rPr lang="ru-RU" sz="1800" dirty="0"/>
                  <a:t>по всем </a:t>
                </a:r>
                <a:r>
                  <a:rPr lang="en-US" sz="1800" dirty="0"/>
                  <a:t>x</a:t>
                </a:r>
                <a:r>
                  <a:rPr lang="ru-RU" sz="1800" dirty="0"/>
                  <a:t> от 1 до </a:t>
                </a:r>
                <a14:m>
                  <m:oMath xmlns:m="http://schemas.openxmlformats.org/officeDocument/2006/math">
                    <m:r>
                      <a:rPr lang="en-US" sz="1800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ru-RU" sz="1800">
                        <a:latin typeface="Cambria Math" panose="02040503050406030204" pitchFamily="18" charset="0"/>
                      </a:rPr>
                      <m:t>. </m:t>
                    </m:r>
                  </m:oMath>
                </a14:m>
                <a:endParaRPr lang="ru-RU" sz="1800" dirty="0" smtClean="0"/>
              </a:p>
              <a:p>
                <a:r>
                  <a:rPr lang="ru-RU" sz="1800" dirty="0" smtClean="0"/>
                  <a:t>Заметим, что </a:t>
                </a:r>
                <a:r>
                  <a:rPr lang="en-US" sz="1800" dirty="0" smtClean="0"/>
                  <a:t>x mod y = x - </a:t>
                </a:r>
                <a14:m>
                  <m:oMath xmlns:m="http://schemas.openxmlformats.org/officeDocument/2006/math">
                    <m:d>
                      <m:dPr>
                        <m:begChr m:val="⌊"/>
                        <m:endChr m:val="⌋"/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18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num>
                          <m:den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den>
                        </m:f>
                      </m:e>
                    </m:d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⋅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1800" dirty="0" smtClean="0"/>
                  <a:t>, </a:t>
                </a:r>
                <a:r>
                  <a:rPr lang="ru-RU" sz="1800" dirty="0" smtClean="0"/>
                  <a:t>где </a:t>
                </a:r>
                <a14:m>
                  <m:oMath xmlns:m="http://schemas.openxmlformats.org/officeDocument/2006/math">
                    <m:d>
                      <m:dPr>
                        <m:begChr m:val="⌊"/>
                        <m:endChr m:val="⌋"/>
                        <m:ctrlPr>
                          <a:rPr lang="ru-RU" sz="18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d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 − </m:t>
                    </m:r>
                  </m:oMath>
                </a14:m>
                <a:r>
                  <a:rPr lang="ru-RU" sz="1800" dirty="0" smtClean="0"/>
                  <a:t>целая часть числа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ru-RU" sz="1800" dirty="0" smtClean="0"/>
                  <a:t>. </a:t>
                </a:r>
                <a:r>
                  <a:rPr lang="en-US" sz="1800" dirty="0" smtClean="0"/>
                  <a:t>                                       </a:t>
                </a:r>
                <a:r>
                  <a:rPr lang="ru-RU" sz="1800" dirty="0" smtClean="0"/>
                  <a:t>Например, 7 </a:t>
                </a:r>
                <a:r>
                  <a:rPr lang="en-US" sz="1800" dirty="0" smtClean="0"/>
                  <a:t>mod 3 = 7 - </a:t>
                </a:r>
                <a14:m>
                  <m:oMath xmlns:m="http://schemas.openxmlformats.org/officeDocument/2006/math">
                    <m:d>
                      <m:dPr>
                        <m:begChr m:val="⌊"/>
                        <m:endChr m:val="⌋"/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</m:e>
                    </m:d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⋅3=7 −6=1</m:t>
                    </m:r>
                    <m:r>
                      <a:rPr lang="en-US" sz="1800" b="0" i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en-US" sz="1800" dirty="0" smtClean="0"/>
                  <a:t> </a:t>
                </a:r>
              </a:p>
              <a:p>
                <a:r>
                  <a:rPr lang="ru-RU" sz="1600" dirty="0" smtClean="0"/>
                  <a:t>Легко </a:t>
                </a:r>
                <a:r>
                  <a:rPr lang="ru-RU" sz="1600" dirty="0"/>
                  <a:t>видеть, что для фиксированного </a:t>
                </a:r>
                <a:r>
                  <a:rPr lang="en-US" sz="1600" dirty="0"/>
                  <a:t>y </a:t>
                </a:r>
                <a:r>
                  <a:rPr lang="ru-RU" sz="1600" dirty="0"/>
                  <a:t>количество различных </a:t>
                </a:r>
                <a:r>
                  <a:rPr lang="ru-RU" sz="1600" dirty="0" smtClean="0"/>
                  <a:t>значений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begChr m:val="⌊"/>
                        <m:endChr m:val="⌋"/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num>
                          <m:den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den>
                        </m:f>
                      </m:e>
                    </m:d>
                  </m:oMath>
                </a14:m>
                <a:r>
                  <a:rPr lang="en-US" sz="1800" b="0" dirty="0" smtClean="0"/>
                  <a:t> </a:t>
                </a:r>
                <a:r>
                  <a:rPr lang="ru-RU" sz="1800" b="0" dirty="0" smtClean="0"/>
                  <a:t>не превосходит</a:t>
                </a:r>
                <a:r>
                  <a:rPr lang="en-US" sz="1800" b="0" dirty="0" smtClean="0"/>
                  <a:t> </a:t>
                </a:r>
                <a14:m>
                  <m:oMath xmlns:m="http://schemas.openxmlformats.org/officeDocument/2006/math">
                    <m:d>
                      <m:dPr>
                        <m:begChr m:val="⌊"/>
                        <m:endChr m:val="⌋"/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num>
                          <m:den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den>
                        </m:f>
                      </m:e>
                    </m:d>
                  </m:oMath>
                </a14:m>
                <a:r>
                  <a:rPr lang="en-US" sz="1600" dirty="0"/>
                  <a:t> </a:t>
                </a:r>
                <a:r>
                  <a:rPr lang="en-US" sz="1600" dirty="0" smtClean="0"/>
                  <a:t> </a:t>
                </a:r>
                <a:r>
                  <a:rPr lang="ru-RU" sz="1600" dirty="0" smtClean="0"/>
                  <a:t>и</a:t>
                </a:r>
                <a:r>
                  <a:rPr lang="en-US" sz="1600" dirty="0" smtClean="0"/>
                  <a:t>, </a:t>
                </a:r>
                <a:r>
                  <a:rPr lang="ru-RU" sz="1600" dirty="0" smtClean="0"/>
                  <a:t>более того, если</a:t>
                </a:r>
                <a:endParaRPr lang="ru-RU" sz="1800" b="0" dirty="0" smtClean="0"/>
              </a:p>
              <a:p>
                <a:r>
                  <a:rPr lang="ru-RU" sz="1800" dirty="0" smtClean="0"/>
                  <a:t>   </a:t>
                </a:r>
                <a14:m>
                  <m:oMath xmlns:m="http://schemas.openxmlformats.org/officeDocument/2006/math">
                    <m:d>
                      <m:dPr>
                        <m:begChr m:val="⌊"/>
                        <m:endChr m:val="⌋"/>
                        <m:ctrlPr>
                          <a:rPr lang="ru-RU" sz="18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num>
                          <m:den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den>
                        </m:f>
                      </m:e>
                    </m:d>
                    <m:r>
                      <a:rPr lang="en-US" sz="1800" b="0" i="0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1800" dirty="0" smtClean="0"/>
                  <a:t>,</a:t>
                </a:r>
                <a:r>
                  <a:rPr lang="ru-RU" sz="1800" dirty="0" smtClean="0"/>
                  <a:t> то </a:t>
                </a:r>
                <a14:m>
                  <m:oMath xmlns:m="http://schemas.openxmlformats.org/officeDocument/2006/math">
                    <m:r>
                      <a:rPr lang="en-US" sz="1800" i="1">
                        <a:latin typeface="Cambria Math" panose="02040503050406030204" pitchFamily="18" charset="0"/>
                      </a:rPr>
                      <m:t>0≤</m:t>
                    </m:r>
                    <m:r>
                      <a:rPr lang="en-US" sz="18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1800" i="1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sz="1800" i="1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endParaRPr lang="en-US" sz="1800" dirty="0" smtClean="0"/>
              </a:p>
              <a:p>
                <a:pPr marL="457200" lvl="1" indent="0">
                  <a:buNone/>
                </a:pPr>
                <a:r>
                  <a:rPr lang="ru-RU" dirty="0" smtClean="0"/>
                  <a:t> </a:t>
                </a:r>
                <a14:m>
                  <m:oMath xmlns:m="http://schemas.openxmlformats.org/officeDocument/2006/math">
                    <m:d>
                      <m:dPr>
                        <m:begChr m:val="⌊"/>
                        <m:endChr m:val="⌋"/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num>
                          <m:den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den>
                        </m:f>
                      </m:e>
                    </m:d>
                    <m:r>
                      <a:rPr lang="en-US"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b="0" i="0" smtClean="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dirty="0"/>
                  <a:t>,</a:t>
                </a:r>
                <a:r>
                  <a:rPr lang="ru-RU" dirty="0"/>
                  <a:t> то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≤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&lt;2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endParaRPr lang="en-US" dirty="0"/>
              </a:p>
              <a:p>
                <a:pPr marL="457200" lvl="1" indent="0">
                  <a:buNone/>
                </a:pPr>
                <a:r>
                  <a:rPr lang="ru-RU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⌊"/>
                        <m:endChr m:val="⌋"/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num>
                          <m:den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den>
                        </m:f>
                      </m:e>
                    </m:d>
                    <m:r>
                      <a:rPr lang="en-US"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b="0" i="0" smtClean="0"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en-US" dirty="0"/>
                  <a:t>,</a:t>
                </a:r>
                <a:r>
                  <a:rPr lang="ru-RU" dirty="0"/>
                  <a:t> то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≤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&lt;3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endParaRPr lang="en-US" dirty="0" smtClean="0"/>
              </a:p>
              <a:p>
                <a:pPr marL="457200" lvl="1" indent="0">
                  <a:buNone/>
                </a:pPr>
                <a:r>
                  <a:rPr lang="en-US" dirty="0" smtClean="0"/>
                  <a:t>		…</a:t>
                </a:r>
                <a:endParaRPr lang="en-US" dirty="0"/>
              </a:p>
              <a:p>
                <a:pPr marL="457200" lvl="1" indent="0">
                  <a:buNone/>
                </a:pPr>
                <a:r>
                  <a:rPr lang="ru-RU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⌊"/>
                        <m:endChr m:val="⌋"/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num>
                          <m:den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den>
                        </m:f>
                      </m:e>
                    </m:d>
                    <m:r>
                      <a:rPr lang="en-US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k</m:t>
                    </m:r>
                  </m:oMath>
                </a14:m>
                <a:r>
                  <a:rPr lang="en-US" dirty="0"/>
                  <a:t>,</a:t>
                </a:r>
                <a:r>
                  <a:rPr lang="ru-RU" dirty="0"/>
                  <a:t> то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ky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≤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&lt;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+1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endParaRPr lang="en-US" dirty="0"/>
              </a:p>
              <a:p>
                <a:pPr marL="457200" lvl="1" indent="0">
                  <a:buNone/>
                </a:pPr>
                <a:endParaRPr lang="en-US" dirty="0"/>
              </a:p>
              <a:p>
                <a:pPr marL="457200" lvl="1" indent="0">
                  <a:buNone/>
                </a:pPr>
                <a:endParaRPr lang="ru-RU" dirty="0"/>
              </a:p>
              <a:p>
                <a:endParaRPr lang="ru-RU" sz="1800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t="-130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542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 подзадачи 2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ru-RU" dirty="0" smtClean="0"/>
                  <a:t>Из наблюдений выше, все </a:t>
                </a:r>
                <a:r>
                  <a:rPr lang="en-US" dirty="0" smtClean="0"/>
                  <a:t>x, </a:t>
                </a:r>
                <a:r>
                  <a:rPr lang="ru-RU" dirty="0" smtClean="0"/>
                  <a:t>дающие одно и то же значение при делении на </a:t>
                </a:r>
                <a:r>
                  <a:rPr lang="en-US" dirty="0" smtClean="0"/>
                  <a:t>y, </a:t>
                </a:r>
                <a:r>
                  <a:rPr lang="ru-RU" dirty="0" smtClean="0"/>
                  <a:t>можно «объединить» в одну группу. </a:t>
                </a:r>
                <a:endParaRPr lang="ru-RU" dirty="0"/>
              </a:p>
              <a:p>
                <a:r>
                  <a:rPr lang="ru-RU" dirty="0" smtClean="0"/>
                  <a:t>Для заданного </a:t>
                </a:r>
                <a:r>
                  <a:rPr lang="en-US" dirty="0" smtClean="0"/>
                  <a:t>y </a:t>
                </a:r>
                <a:r>
                  <a:rPr lang="ru-RU" dirty="0" smtClean="0"/>
                  <a:t>переберем все возможные неполные частные</a:t>
                </a:r>
                <a:r>
                  <a:rPr lang="en-US" dirty="0" smtClean="0"/>
                  <a:t> k (</a:t>
                </a:r>
                <a:r>
                  <a:rPr lang="ru-RU" dirty="0" smtClean="0"/>
                  <a:t> от 0 до </a:t>
                </a:r>
                <a14:m>
                  <m:oMath xmlns:m="http://schemas.openxmlformats.org/officeDocument/2006/math">
                    <m:d>
                      <m:dPr>
                        <m:begChr m:val="⌊"/>
                        <m:endChr m:val="⌋"/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num>
                          <m:den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den>
                        </m:f>
                      </m:e>
                    </m:d>
                  </m:oMath>
                </a14:m>
                <a:r>
                  <a:rPr lang="en-US" dirty="0" smtClean="0"/>
                  <a:t> )</a:t>
                </a:r>
              </a:p>
              <a:p>
                <a:r>
                  <a:rPr lang="ru-RU" dirty="0" smtClean="0"/>
                  <a:t>Тогда к ответу нужно прибавить все сумму х – </a:t>
                </a:r>
                <a:r>
                  <a:rPr lang="en-US" dirty="0" smtClean="0"/>
                  <a:t>k * y </a:t>
                </a:r>
                <a:r>
                  <a:rPr lang="ru-RU" dirty="0" smtClean="0"/>
                  <a:t>по всем </a:t>
                </a:r>
                <a:r>
                  <a:rPr lang="en-US" dirty="0" smtClean="0"/>
                  <a:t>x </a:t>
                </a:r>
                <a:r>
                  <a:rPr lang="ru-RU" dirty="0" smtClean="0"/>
                  <a:t>от </a:t>
                </a:r>
                <a:r>
                  <a:rPr lang="en-US" dirty="0" smtClean="0"/>
                  <a:t>k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⋅</m:t>
                    </m:r>
                  </m:oMath>
                </a14:m>
                <a:r>
                  <a:rPr lang="en-US" dirty="0" smtClean="0"/>
                  <a:t>y </a:t>
                </a:r>
                <a:r>
                  <a:rPr lang="ru-RU" dirty="0" smtClean="0"/>
                  <a:t>до </a:t>
                </a:r>
                <a:r>
                  <a:rPr lang="en-US" dirty="0" smtClean="0"/>
                  <a:t>min(n, (k+1)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⋅</m:t>
                    </m:r>
                  </m:oMath>
                </a14:m>
                <a:r>
                  <a:rPr lang="en-US" dirty="0" smtClean="0"/>
                  <a:t>y – 1), </a:t>
                </a:r>
                <a:r>
                  <a:rPr lang="ru-RU" dirty="0" smtClean="0"/>
                  <a:t>что равно сумме иксов в этом промежутке, минус их количество, умноженное на </a:t>
                </a:r>
                <a:r>
                  <a:rPr lang="en-US" dirty="0" smtClean="0"/>
                  <a:t>k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⋅</m:t>
                    </m:r>
                  </m:oMath>
                </a14:m>
                <a:r>
                  <a:rPr lang="en-US" dirty="0" smtClean="0"/>
                  <a:t> y</a:t>
                </a:r>
              </a:p>
              <a:p>
                <a:r>
                  <a:rPr lang="ru-RU" dirty="0" smtClean="0"/>
                  <a:t>Для упрощения вычислений можно заметить, что сумма по всем </a:t>
                </a:r>
                <a:r>
                  <a:rPr lang="en-US" dirty="0" smtClean="0"/>
                  <a:t>k </a:t>
                </a:r>
                <a:r>
                  <a:rPr lang="ru-RU" dirty="0" smtClean="0"/>
                  <a:t>значений сумм иксов, принадлежащих соответствующему промежутку, равна сумме чисел в массиве, которая для подзадачи </a:t>
                </a:r>
                <a:r>
                  <a:rPr lang="en-US" dirty="0" smtClean="0"/>
                  <a:t>2</a:t>
                </a:r>
                <a:r>
                  <a:rPr lang="ru-RU" dirty="0" smtClean="0"/>
                  <a:t> равна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+1)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341" t="-872" r="-95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03605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Сложность решения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ru-RU" dirty="0" smtClean="0"/>
                  <a:t>Оценим сложность такого решения</a:t>
                </a:r>
              </a:p>
              <a:p>
                <a:r>
                  <a:rPr lang="ru-RU" dirty="0" smtClean="0"/>
                  <a:t>Для каждого </a:t>
                </a:r>
                <a:r>
                  <a:rPr lang="en-US" dirty="0" smtClean="0"/>
                  <a:t>y</a:t>
                </a:r>
                <a:r>
                  <a:rPr lang="ru-RU" dirty="0" smtClean="0"/>
                  <a:t> количество совершаемых операций равно </a:t>
                </a:r>
                <a:r>
                  <a:rPr lang="en-US" dirty="0" smtClean="0"/>
                  <a:t> </a:t>
                </a:r>
                <a:r>
                  <a:rPr lang="ru-RU" dirty="0" smtClean="0"/>
                  <a:t>      </a:t>
                </a:r>
                <a:r>
                  <a:rPr lang="en-US" dirty="0" smtClean="0"/>
                  <a:t>O(n / y).</a:t>
                </a:r>
              </a:p>
              <a:p>
                <a:r>
                  <a:rPr lang="ru-RU" dirty="0" smtClean="0"/>
                  <a:t>Тогда все решение будет иметь сложность </a:t>
                </a:r>
                <a:r>
                  <a:rPr lang="en-US" dirty="0" smtClean="0"/>
                  <a:t>O(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dirty="0" smtClean="0"/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dirty="0"/>
                  <a:t> </a:t>
                </a:r>
                <a:r>
                  <a:rPr lang="en-US" dirty="0" smtClean="0"/>
                  <a:t>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dirty="0"/>
                  <a:t> </a:t>
                </a:r>
                <a:r>
                  <a:rPr lang="en-US" dirty="0" smtClean="0"/>
                  <a:t>+ …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  <m:r>
                      <a:rPr lang="en-US" b="0" i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ru-RU" dirty="0" smtClean="0"/>
                  <a:t>, что равно </a:t>
                </a:r>
                <a:r>
                  <a:rPr lang="en-US" dirty="0" smtClean="0"/>
                  <a:t>O(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b="0" i="1" smtClean="0">
                        <a:latin typeface="Cambria Math" panose="02040503050406030204" pitchFamily="18" charset="0"/>
                      </a:rPr>
                      <m:t>log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ru-RU" dirty="0" smtClean="0"/>
                  <a:t> с очень маленькой константой.</a:t>
                </a:r>
                <a:endParaRPr lang="en-US" dirty="0" smtClean="0"/>
              </a:p>
              <a:p>
                <a:r>
                  <a:rPr lang="ru-RU" dirty="0" smtClean="0"/>
                  <a:t>Гармонический ряд: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f>
                          <m:f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den>
                        </m:f>
                      </m:e>
                    </m:nary>
                  </m:oMath>
                </a14:m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func>
                      <m:funcPr>
                        <m:ctrlPr>
                          <a:rPr lang="en-US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ln</m:t>
                        </m:r>
                      </m:fName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</m:func>
                  </m:oMath>
                </a14:m>
                <a:r>
                  <a:rPr lang="en-US" dirty="0" smtClean="0"/>
                  <a:t> .</a:t>
                </a: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341" t="-87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782798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Полное решение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ru-RU" dirty="0" smtClean="0"/>
                  <a:t>Для полного решения необходимо насчитать массив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 smtClean="0"/>
                  <a:t> </a:t>
                </a:r>
                <a:r>
                  <a:rPr lang="ru-RU" dirty="0" smtClean="0"/>
                  <a:t>вхождений каждого числа</a:t>
                </a:r>
              </a:p>
              <a:p>
                <a:r>
                  <a:rPr lang="ru-RU" dirty="0" smtClean="0"/>
                  <a:t>Тогда имея некоторый отрезок иксов </a:t>
                </a:r>
                <a:r>
                  <a:rPr lang="en-US" dirty="0" smtClean="0"/>
                  <a:t>[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⋅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min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⁡(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, 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+1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⋅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−1)] </m:t>
                    </m:r>
                  </m:oMath>
                </a14:m>
                <a:r>
                  <a:rPr lang="ru-RU" dirty="0" smtClean="0"/>
                  <a:t>нужно найти количество чисел в массиве из этого отрезка</a:t>
                </a:r>
              </a:p>
              <a:p>
                <a:r>
                  <a:rPr lang="ru-RU" dirty="0" smtClean="0"/>
                  <a:t>Чтобы сделать это за О(1), насчитаем массив префиксных сумм над массивом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ru-RU" dirty="0" smtClean="0"/>
                  <a:t>.</a:t>
                </a:r>
              </a:p>
              <a:p>
                <a:r>
                  <a:rPr lang="ru-RU" dirty="0" smtClean="0"/>
                  <a:t>Все одинаковые числа в качестве </a:t>
                </a:r>
                <a:r>
                  <a:rPr lang="en-US" dirty="0" smtClean="0"/>
                  <a:t>y </a:t>
                </a:r>
                <a:r>
                  <a:rPr lang="ru-RU" dirty="0" smtClean="0"/>
                  <a:t>обработаем как одно, умножив ответ для него на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sub>
                    </m:sSub>
                  </m:oMath>
                </a14:m>
                <a:r>
                  <a:rPr lang="ru-RU" dirty="0" smtClean="0"/>
                  <a:t>.</a:t>
                </a:r>
                <a:r>
                  <a:rPr lang="ru-RU" dirty="0"/>
                  <a:t> </a:t>
                </a:r>
                <a:r>
                  <a:rPr lang="ru-RU" dirty="0" smtClean="0"/>
                  <a:t>Если делать для одинаковых чисел каждый раз заново, асимптотика может стать квадратичной.</a:t>
                </a: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341" t="-87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38391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Тур 1 Задача 4</a:t>
            </a:r>
            <a:br>
              <a:rPr lang="ru-RU" dirty="0" smtClean="0"/>
            </a:br>
            <a:r>
              <a:rPr lang="ru-RU" dirty="0" err="1" smtClean="0"/>
              <a:t>Роборалли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92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Условие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Дан граф, из каждой вершины которого исходит ровно одно ориентированное ребро</a:t>
            </a:r>
          </a:p>
          <a:p>
            <a:r>
              <a:rPr lang="ru-RU" dirty="0" smtClean="0"/>
              <a:t>На каждом ребре записана буква</a:t>
            </a:r>
          </a:p>
          <a:p>
            <a:r>
              <a:rPr lang="ru-RU" dirty="0" smtClean="0"/>
              <a:t>Игрок стартует из всех вершин</a:t>
            </a:r>
          </a:p>
          <a:p>
            <a:r>
              <a:rPr lang="ru-RU" dirty="0" smtClean="0"/>
              <a:t>Из каждой вершины игрок делает </a:t>
            </a:r>
            <a:r>
              <a:rPr lang="en-US" dirty="0" smtClean="0"/>
              <a:t>M </a:t>
            </a:r>
            <a:r>
              <a:rPr lang="ru-RU" dirty="0" smtClean="0"/>
              <a:t>шагов, при этом выписывая буквы на ребрах и тем самым формируя строку длины </a:t>
            </a:r>
            <a:r>
              <a:rPr lang="en-US" dirty="0" smtClean="0"/>
              <a:t>M</a:t>
            </a:r>
          </a:p>
          <a:p>
            <a:r>
              <a:rPr lang="ru-RU" dirty="0" smtClean="0"/>
              <a:t>Найти К-</a:t>
            </a:r>
            <a:r>
              <a:rPr lang="ru-RU" dirty="0" err="1" smtClean="0"/>
              <a:t>ую</a:t>
            </a:r>
            <a:r>
              <a:rPr lang="ru-RU" dirty="0" smtClean="0"/>
              <a:t> в лексикографическом порядке среди всех </a:t>
            </a:r>
            <a:r>
              <a:rPr lang="en-US" dirty="0" smtClean="0"/>
              <a:t>N </a:t>
            </a:r>
            <a:r>
              <a:rPr lang="ru-RU" dirty="0" smtClean="0"/>
              <a:t>полученных строк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920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Тур 1 Задача 1</a:t>
            </a:r>
            <a:br>
              <a:rPr lang="ru-RU" dirty="0" smtClean="0"/>
            </a:br>
            <a:r>
              <a:rPr lang="ru-RU" dirty="0" smtClean="0"/>
              <a:t>Два квадрата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4293" y="2052918"/>
            <a:ext cx="8946541" cy="4195481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49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Пусть дано множество строк. Тогда присвоим им номера так, чтобы одинаковые строки получили одинаковые номера, а строка </a:t>
            </a:r>
            <a:r>
              <a:rPr lang="en-US" dirty="0" smtClean="0"/>
              <a:t>a, </a:t>
            </a:r>
            <a:r>
              <a:rPr lang="ru-RU" dirty="0" smtClean="0"/>
              <a:t>лексикографически меньшая строки </a:t>
            </a:r>
            <a:r>
              <a:rPr lang="en-US" dirty="0" smtClean="0"/>
              <a:t>b, </a:t>
            </a:r>
            <a:r>
              <a:rPr lang="ru-RU" dirty="0" smtClean="0"/>
              <a:t>получила номер меньший, чем номер строки </a:t>
            </a:r>
            <a:r>
              <a:rPr lang="en-US" dirty="0" smtClean="0"/>
              <a:t>b</a:t>
            </a:r>
          </a:p>
          <a:p>
            <a:r>
              <a:rPr lang="ru-RU" dirty="0" smtClean="0"/>
              <a:t>Такое разбиение назовем разбиением строк на классы эквивалентности</a:t>
            </a:r>
          </a:p>
          <a:p>
            <a:r>
              <a:rPr lang="ru-RU" dirty="0" smtClean="0"/>
              <a:t>Тогда К-</a:t>
            </a:r>
            <a:r>
              <a:rPr lang="ru-RU" dirty="0" err="1" smtClean="0"/>
              <a:t>ая</a:t>
            </a:r>
            <a:r>
              <a:rPr lang="ru-RU" dirty="0" smtClean="0"/>
              <a:t> лексикографически строка будет иметь К-</a:t>
            </a:r>
            <a:r>
              <a:rPr lang="ru-RU" dirty="0" err="1" smtClean="0"/>
              <a:t>ый</a:t>
            </a:r>
            <a:r>
              <a:rPr lang="ru-RU" dirty="0" smtClean="0"/>
              <a:t> по возрастанию номер в разбиении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7541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ru-RU" dirty="0" smtClean="0"/>
                  <a:t>Используем метод двоичных подъемов, чтобы насчитать </a:t>
                </a:r>
                <a:r>
                  <a:rPr lang="en-US" dirty="0" err="1" smtClean="0"/>
                  <a:t>num</a:t>
                </a:r>
                <a:r>
                  <a:rPr lang="en-US" dirty="0" smtClean="0"/>
                  <a:t>[v][</a:t>
                </a:r>
                <a:r>
                  <a:rPr lang="en-US" dirty="0" err="1" smtClean="0"/>
                  <a:t>i</a:t>
                </a:r>
                <a:r>
                  <a:rPr lang="en-US" dirty="0" smtClean="0"/>
                  <a:t>] – </a:t>
                </a:r>
                <a:r>
                  <a:rPr lang="ru-RU" dirty="0" smtClean="0"/>
                  <a:t>номер класса эквивалентности, который получит строка, сформированная из вершины </a:t>
                </a:r>
                <a:r>
                  <a:rPr lang="en-US" dirty="0" smtClean="0"/>
                  <a:t>v </a:t>
                </a:r>
                <a:r>
                  <a:rPr lang="ru-RU" dirty="0" smtClean="0"/>
                  <a:t>через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p>
                    </m:sSup>
                  </m:oMath>
                </a14:m>
                <a:r>
                  <a:rPr lang="en-US" dirty="0" smtClean="0"/>
                  <a:t> </a:t>
                </a:r>
                <a:r>
                  <a:rPr lang="ru-RU" dirty="0" smtClean="0"/>
                  <a:t>шагов. </a:t>
                </a:r>
              </a:p>
              <a:p>
                <a:r>
                  <a:rPr lang="ru-RU" dirty="0" smtClean="0"/>
                  <a:t>Для этого потребуется массив </a:t>
                </a:r>
                <a:r>
                  <a:rPr lang="en-US" dirty="0" smtClean="0"/>
                  <a:t>up[v][</a:t>
                </a:r>
                <a:r>
                  <a:rPr lang="en-US" dirty="0" err="1" smtClean="0"/>
                  <a:t>i</a:t>
                </a:r>
                <a:r>
                  <a:rPr lang="en-US" dirty="0" smtClean="0"/>
                  <a:t>] – </a:t>
                </a:r>
                <a:r>
                  <a:rPr lang="ru-RU" dirty="0" smtClean="0"/>
                  <a:t>вершина, в которую мы попадем из </a:t>
                </a:r>
                <a:r>
                  <a:rPr lang="en-US" dirty="0" smtClean="0"/>
                  <a:t>v </a:t>
                </a:r>
                <a:r>
                  <a:rPr lang="ru-RU" dirty="0" smtClean="0"/>
                  <a:t>через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p>
                    </m:sSup>
                  </m:oMath>
                </a14:m>
                <a:r>
                  <a:rPr lang="en-US" dirty="0" smtClean="0"/>
                  <a:t> </a:t>
                </a:r>
                <a:r>
                  <a:rPr lang="ru-RU" dirty="0" smtClean="0"/>
                  <a:t>шагов</a:t>
                </a:r>
                <a:r>
                  <a:rPr lang="en-US" dirty="0" smtClean="0"/>
                  <a:t> </a:t>
                </a:r>
                <a:endParaRPr lang="ru-RU" dirty="0" smtClean="0"/>
              </a:p>
              <a:p>
                <a:r>
                  <a:rPr lang="ru-RU" dirty="0" smtClean="0"/>
                  <a:t>Будем считать эти значения в порядке увеличения </a:t>
                </a:r>
                <a:r>
                  <a:rPr lang="en-US" dirty="0" err="1" smtClean="0"/>
                  <a:t>i</a:t>
                </a:r>
                <a:r>
                  <a:rPr lang="en-US" dirty="0" smtClean="0"/>
                  <a:t> (</a:t>
                </a:r>
                <a:r>
                  <a:rPr lang="ru-RU" dirty="0" smtClean="0"/>
                  <a:t>от 0 до </a:t>
                </a:r>
                <a:r>
                  <a:rPr lang="en-US" dirty="0" smtClean="0"/>
                  <a:t>log M) </a:t>
                </a:r>
              </a:p>
              <a:p>
                <a:endParaRPr lang="ru-RU" dirty="0" smtClean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341" t="-872" r="-74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65814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r>
                  <a:rPr lang="ru-RU" dirty="0" smtClean="0"/>
                  <a:t>Пусть </a:t>
                </a:r>
                <a:r>
                  <a:rPr lang="en-US" dirty="0" err="1" smtClean="0"/>
                  <a:t>i</a:t>
                </a:r>
                <a:r>
                  <a:rPr lang="en-US" dirty="0" smtClean="0"/>
                  <a:t> = 0. </a:t>
                </a:r>
                <a:r>
                  <a:rPr lang="ru-RU" dirty="0" smtClean="0"/>
                  <a:t>Тогда легко видеть, что </a:t>
                </a:r>
                <a:r>
                  <a:rPr lang="en-US" dirty="0" smtClean="0"/>
                  <a:t>up[v][</a:t>
                </a:r>
                <a:r>
                  <a:rPr lang="ru-RU" dirty="0" err="1"/>
                  <a:t>0</a:t>
                </a:r>
                <a:r>
                  <a:rPr lang="en-US" dirty="0" smtClean="0"/>
                  <a:t>] </a:t>
                </a:r>
                <a:r>
                  <a:rPr lang="ru-RU" dirty="0" smtClean="0"/>
                  <a:t>– это вершина, в которую ведет ребро из </a:t>
                </a:r>
                <a:r>
                  <a:rPr lang="en-US" dirty="0" smtClean="0"/>
                  <a:t>v. </a:t>
                </a:r>
              </a:p>
              <a:p>
                <a:r>
                  <a:rPr lang="ru-RU" dirty="0" smtClean="0"/>
                  <a:t>Если это ребро цвета </a:t>
                </a:r>
                <a:r>
                  <a:rPr lang="en-US" dirty="0" smtClean="0"/>
                  <a:t>B, </a:t>
                </a:r>
                <a:r>
                  <a:rPr lang="ru-RU" dirty="0" smtClean="0"/>
                  <a:t>то </a:t>
                </a:r>
                <a:r>
                  <a:rPr lang="en-US" dirty="0" err="1" smtClean="0"/>
                  <a:t>num</a:t>
                </a:r>
                <a:r>
                  <a:rPr lang="en-US" dirty="0" smtClean="0"/>
                  <a:t>[v][0] = 1, </a:t>
                </a:r>
                <a:r>
                  <a:rPr lang="ru-RU" dirty="0" smtClean="0"/>
                  <a:t>если </a:t>
                </a:r>
                <a:r>
                  <a:rPr lang="en-US" dirty="0" smtClean="0"/>
                  <a:t>G – 2, </a:t>
                </a:r>
                <a:r>
                  <a:rPr lang="ru-RU" dirty="0" smtClean="0"/>
                  <a:t>если </a:t>
                </a:r>
                <a:r>
                  <a:rPr lang="en-US" dirty="0" smtClean="0"/>
                  <a:t>R – 3</a:t>
                </a:r>
              </a:p>
              <a:p>
                <a:r>
                  <a:rPr lang="ru-RU" dirty="0" smtClean="0"/>
                  <a:t>Пусть </a:t>
                </a:r>
                <a:r>
                  <a:rPr lang="en-US" dirty="0" err="1" smtClean="0"/>
                  <a:t>i</a:t>
                </a:r>
                <a:r>
                  <a:rPr lang="en-US" dirty="0" smtClean="0"/>
                  <a:t> &gt; 0.</a:t>
                </a:r>
                <a:r>
                  <a:rPr lang="ru-RU" dirty="0"/>
                  <a:t> </a:t>
                </a:r>
                <a:r>
                  <a:rPr lang="ru-RU" dirty="0" smtClean="0"/>
                  <a:t>Путь из любой вершины </a:t>
                </a:r>
                <a:r>
                  <a:rPr lang="en-US" dirty="0" smtClean="0"/>
                  <a:t>v </a:t>
                </a:r>
                <a:r>
                  <a:rPr lang="ru-RU" dirty="0" smtClean="0"/>
                  <a:t>длины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p>
                    </m:sSup>
                  </m:oMath>
                </a14:m>
                <a:r>
                  <a:rPr lang="en-US" dirty="0" smtClean="0"/>
                  <a:t> </a:t>
                </a:r>
                <a:r>
                  <a:rPr lang="ru-RU" dirty="0" smtClean="0"/>
                  <a:t>состоит из двух путей: пути из </a:t>
                </a:r>
                <a:r>
                  <a:rPr lang="en-US" dirty="0" smtClean="0"/>
                  <a:t>v </a:t>
                </a:r>
                <a:r>
                  <a:rPr lang="ru-RU" dirty="0" smtClean="0"/>
                  <a:t>длины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−1</m:t>
                        </m:r>
                      </m:sup>
                    </m:sSup>
                  </m:oMath>
                </a14:m>
                <a:r>
                  <a:rPr lang="en-US" dirty="0" smtClean="0"/>
                  <a:t> </a:t>
                </a:r>
                <a:r>
                  <a:rPr lang="ru-RU" dirty="0" smtClean="0"/>
                  <a:t>и пути из </a:t>
                </a:r>
                <a:r>
                  <a:rPr lang="en-US" dirty="0" smtClean="0"/>
                  <a:t>up[v][</a:t>
                </a:r>
                <a:r>
                  <a:rPr lang="en-US" dirty="0" err="1" smtClean="0"/>
                  <a:t>i</a:t>
                </a:r>
                <a:r>
                  <a:rPr lang="en-US" dirty="0" smtClean="0"/>
                  <a:t> – 1] </a:t>
                </a:r>
                <a:r>
                  <a:rPr lang="ru-RU" dirty="0" smtClean="0"/>
                  <a:t>той же длины. </a:t>
                </a:r>
              </a:p>
              <a:p>
                <a:r>
                  <a:rPr lang="ru-RU" dirty="0" smtClean="0"/>
                  <a:t>Тогда легко видеть, что </a:t>
                </a:r>
                <a:r>
                  <a:rPr lang="en-US" dirty="0" smtClean="0"/>
                  <a:t>up[v][</a:t>
                </a:r>
                <a:r>
                  <a:rPr lang="en-US" dirty="0" err="1" smtClean="0"/>
                  <a:t>i</a:t>
                </a:r>
                <a:r>
                  <a:rPr lang="en-US" dirty="0" smtClean="0"/>
                  <a:t>] = up[ </a:t>
                </a:r>
                <a:r>
                  <a:rPr lang="en-US" i="1" dirty="0" smtClean="0"/>
                  <a:t>up[v][i-1] </a:t>
                </a:r>
                <a:r>
                  <a:rPr lang="en-US" dirty="0" smtClean="0"/>
                  <a:t>][i-1]</a:t>
                </a:r>
              </a:p>
              <a:p>
                <a:r>
                  <a:rPr lang="ru-RU" dirty="0" smtClean="0"/>
                  <a:t>Чтобы пересчитать классы эквивалентности, отсортируем пары </a:t>
                </a:r>
                <a:r>
                  <a:rPr lang="en-US" dirty="0" smtClean="0"/>
                  <a:t>(</a:t>
                </a:r>
                <a:r>
                  <a:rPr lang="en-US" dirty="0" err="1" smtClean="0"/>
                  <a:t>num</a:t>
                </a:r>
                <a:r>
                  <a:rPr lang="en-US" dirty="0" smtClean="0"/>
                  <a:t>[v][</a:t>
                </a:r>
                <a:r>
                  <a:rPr lang="en-US" dirty="0" err="1" smtClean="0"/>
                  <a:t>i</a:t>
                </a:r>
                <a:r>
                  <a:rPr lang="en-US" dirty="0" smtClean="0"/>
                  <a:t> – 1], </a:t>
                </a:r>
                <a:r>
                  <a:rPr lang="en-US" dirty="0" err="1" smtClean="0"/>
                  <a:t>num</a:t>
                </a:r>
                <a:r>
                  <a:rPr lang="en-US" dirty="0" smtClean="0"/>
                  <a:t>[ up[v][i-1] ][</a:t>
                </a:r>
                <a:r>
                  <a:rPr lang="en-US" dirty="0" err="1" smtClean="0"/>
                  <a:t>i</a:t>
                </a:r>
                <a:r>
                  <a:rPr lang="en-US" dirty="0" smtClean="0"/>
                  <a:t> – 1]) </a:t>
                </a:r>
                <a:r>
                  <a:rPr lang="ru-RU" dirty="0" smtClean="0"/>
                  <a:t>лексикографически с помощью сортировки подсчетом</a:t>
                </a:r>
              </a:p>
              <a:p>
                <a:r>
                  <a:rPr lang="ru-RU" dirty="0" smtClean="0"/>
                  <a:t>Жадно разобьем все вершины на новые классы эквивалентности, используя отсортированный массив пар</a:t>
                </a:r>
              </a:p>
              <a:p>
                <a:r>
                  <a:rPr lang="ru-RU" dirty="0" smtClean="0"/>
                  <a:t>Можно заметить аналогию с построением </a:t>
                </a:r>
                <a:r>
                  <a:rPr lang="ru-RU" dirty="0" err="1" smtClean="0"/>
                  <a:t>суффиксного</a:t>
                </a:r>
                <a:r>
                  <a:rPr lang="ru-RU" dirty="0" smtClean="0"/>
                  <a:t> массива</a:t>
                </a:r>
              </a:p>
              <a:p>
                <a:endParaRPr lang="en-US" dirty="0" smtClean="0"/>
              </a:p>
              <a:p>
                <a:endParaRPr lang="ru-RU" dirty="0" smtClean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272" t="-1453" r="-6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08593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ru-RU" dirty="0" smtClean="0"/>
                  <a:t>Имея насчитанные значения </a:t>
                </a:r>
                <a:r>
                  <a:rPr lang="en-US" dirty="0" err="1" smtClean="0"/>
                  <a:t>num</a:t>
                </a:r>
                <a:r>
                  <a:rPr lang="en-US" dirty="0" smtClean="0"/>
                  <a:t>[v][</a:t>
                </a:r>
                <a:r>
                  <a:rPr lang="en-US" dirty="0" err="1" smtClean="0"/>
                  <a:t>i</a:t>
                </a:r>
                <a:r>
                  <a:rPr lang="en-US" dirty="0" smtClean="0"/>
                  <a:t>]</a:t>
                </a:r>
                <a:r>
                  <a:rPr lang="ru-RU" dirty="0"/>
                  <a:t> </a:t>
                </a:r>
                <a:r>
                  <a:rPr lang="ru-RU" dirty="0" smtClean="0"/>
                  <a:t>легко определить, какая строка будет К-ой лексикографически из строк длины М</a:t>
                </a:r>
              </a:p>
              <a:p>
                <a:r>
                  <a:rPr lang="ru-RU" dirty="0" smtClean="0"/>
                  <a:t>Разобьем М на сумму степеней двоек и точно таким же образом пересчитаем классы эквивалентности, используя массив </a:t>
                </a:r>
                <a:r>
                  <a:rPr lang="en-US" dirty="0" err="1" smtClean="0"/>
                  <a:t>num</a:t>
                </a:r>
                <a:endParaRPr lang="ru-RU" dirty="0" smtClean="0"/>
              </a:p>
              <a:p>
                <a:r>
                  <a:rPr lang="ru-RU" dirty="0" smtClean="0"/>
                  <a:t>Тогда вершина, имеющая К-</a:t>
                </a:r>
                <a:r>
                  <a:rPr lang="ru-RU" dirty="0" err="1" smtClean="0"/>
                  <a:t>ый</a:t>
                </a:r>
                <a:r>
                  <a:rPr lang="ru-RU" dirty="0" smtClean="0"/>
                  <a:t> класс эквивалентности будет иметь К-</a:t>
                </a:r>
                <a:r>
                  <a:rPr lang="ru-RU" dirty="0" err="1" smtClean="0"/>
                  <a:t>ую</a:t>
                </a:r>
                <a:r>
                  <a:rPr lang="ru-RU" dirty="0" smtClean="0"/>
                  <a:t> лексикографически строку</a:t>
                </a:r>
              </a:p>
              <a:p>
                <a:r>
                  <a:rPr lang="ru-RU" dirty="0" smtClean="0"/>
                  <a:t>Сделаем М шагов из нее и выведем ответ</a:t>
                </a:r>
              </a:p>
              <a:p>
                <a:r>
                  <a:rPr lang="ru-RU" dirty="0" smtClean="0"/>
                  <a:t>Сложность решения: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𝑂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b="0" i="1" smtClean="0">
                        <a:latin typeface="Cambria Math" panose="02040503050406030204" pitchFamily="18" charset="0"/>
                      </a:rPr>
                      <m:t>log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 smtClean="0"/>
                  <a:t>. </a:t>
                </a:r>
              </a:p>
              <a:p>
                <a:r>
                  <a:rPr lang="ru-RU" dirty="0" smtClean="0"/>
                  <a:t>Можно было где-то неаккуратно написать и получить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𝑂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</m:d>
                  </m:oMath>
                </a14:m>
                <a:r>
                  <a:rPr lang="en-US" dirty="0" smtClean="0"/>
                  <a:t> - 80-100 </a:t>
                </a:r>
                <a:r>
                  <a:rPr lang="ru-RU" smtClean="0"/>
                  <a:t>баллов</a:t>
                </a: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341" t="-872" r="-20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6367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Условие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4293" y="1397310"/>
            <a:ext cx="8946541" cy="4195481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Дано </a:t>
            </a:r>
            <a:r>
              <a:rPr lang="ru-RU" sz="2400" dirty="0"/>
              <a:t>поле, изначальное состоящее только из белых клеток, на котором нарисовали два квадрата черного цвета с одинаковой длиной стороны К. </a:t>
            </a:r>
          </a:p>
          <a:p>
            <a:r>
              <a:rPr lang="ru-RU" sz="2400" dirty="0"/>
              <a:t>Требуется восстановить К и верхние левые углы </a:t>
            </a:r>
            <a:r>
              <a:rPr lang="ru-RU" sz="2400" dirty="0" smtClean="0"/>
              <a:t>нарисованных квадратов. </a:t>
            </a:r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69737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711848"/>
          </a:xfrm>
        </p:spPr>
        <p:txBody>
          <a:bodyPr/>
          <a:lstStyle/>
          <a:p>
            <a:r>
              <a:rPr lang="ru-RU" sz="3600" dirty="0" smtClean="0"/>
              <a:t>Возможные расположения квадратов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76378" y="1362974"/>
            <a:ext cx="1975449" cy="188055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216770" y="1362974"/>
            <a:ext cx="1975449" cy="188055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496574" y="1362974"/>
            <a:ext cx="1975449" cy="188055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066026" y="3887638"/>
            <a:ext cx="1975449" cy="188055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855140" y="3887638"/>
            <a:ext cx="1975449" cy="188055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644254" y="3887638"/>
            <a:ext cx="1975449" cy="188055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936966" y="1362974"/>
            <a:ext cx="1975449" cy="188055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983411" y="1585823"/>
            <a:ext cx="621102" cy="59666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867619" y="2004923"/>
            <a:ext cx="621102" cy="59666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730924" y="2142946"/>
            <a:ext cx="621102" cy="59666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544589" y="1658429"/>
            <a:ext cx="621102" cy="59666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648090" y="1631112"/>
            <a:ext cx="621102" cy="59666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7020463" y="1982638"/>
            <a:ext cx="621102" cy="59666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9913187" y="1682871"/>
            <a:ext cx="621102" cy="59666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9573880" y="1884153"/>
            <a:ext cx="621102" cy="59666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334883" y="4153619"/>
            <a:ext cx="621102" cy="59666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591519" y="4153619"/>
            <a:ext cx="621102" cy="59666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5842146" y="4153619"/>
            <a:ext cx="621102" cy="59666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5842146" y="4364247"/>
            <a:ext cx="621102" cy="59666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8485329" y="4350588"/>
            <a:ext cx="621102" cy="59666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4068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Частичные решения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4293" y="1853248"/>
            <a:ext cx="8946541" cy="4195481"/>
          </a:xfrm>
        </p:spPr>
        <p:txBody>
          <a:bodyPr/>
          <a:lstStyle/>
          <a:p>
            <a:r>
              <a:rPr lang="ru-RU" dirty="0" smtClean="0"/>
              <a:t>1 подзадача. Проверим все возможные варианты расположения квадратов на поле (их всего 12: один для </a:t>
            </a:r>
            <a:r>
              <a:rPr lang="en-US" dirty="0" smtClean="0"/>
              <a:t>n = 1</a:t>
            </a:r>
            <a:r>
              <a:rPr lang="ru-RU" dirty="0" smtClean="0"/>
              <a:t> и одиннадцать для </a:t>
            </a:r>
            <a:r>
              <a:rPr lang="en-US" dirty="0" smtClean="0"/>
              <a:t>n = 2).  </a:t>
            </a:r>
            <a:endParaRPr lang="ru-RU" dirty="0" smtClean="0"/>
          </a:p>
          <a:p>
            <a:r>
              <a:rPr lang="ru-RU" dirty="0" smtClean="0"/>
              <a:t>Подзадачи 2, 3, 4. Предполагаются решения, перебирающие длину стороны К и/или координаты клеток квадратов. </a:t>
            </a:r>
          </a:p>
          <a:p>
            <a:r>
              <a:rPr lang="ru-RU" dirty="0" smtClean="0"/>
              <a:t>В зависимости от оптимальности перебора такие решения набирают до 80 баллов.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4790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Полное решение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104293" y="1853248"/>
                <a:ext cx="8946541" cy="4195481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ru-RU" dirty="0" smtClean="0"/>
                  <a:t>Найдем самую левую верхнюю клетку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ru-RU" dirty="0" smtClean="0"/>
                  <a:t>, покрашенную в черный цвет. Очевидно, что она будет являться левой верхней клеткой одного из квадратов. </a:t>
                </a:r>
              </a:p>
              <a:p>
                <a:r>
                  <a:rPr lang="ru-RU" dirty="0" smtClean="0"/>
                  <a:t>Аналогично найдем правую нижнюю клетку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ru-RU" dirty="0" smtClean="0"/>
                  <a:t> покрашенную в черный цвет. Несложно заметить, что она обязательно будет являться правой нижней клеткой </a:t>
                </a:r>
                <a:r>
                  <a:rPr lang="ru-RU" b="1" i="1" dirty="0" smtClean="0"/>
                  <a:t>другого </a:t>
                </a:r>
                <a:r>
                  <a:rPr lang="ru-RU" dirty="0" smtClean="0"/>
                  <a:t>квадрата.</a:t>
                </a:r>
              </a:p>
              <a:p>
                <a:r>
                  <a:rPr lang="ru-RU" dirty="0" smtClean="0"/>
                  <a:t>Имея левую верхнюю клетку, можно вычислить размер нарисованных квадратов. Будем одновременно двигаться вправо и вниз из этой клетки, пока не наткнемся на белую клетку или на границу поля. Количество сделанных шагов и есть размер квадратов К. </a:t>
                </a:r>
              </a:p>
              <a:p>
                <a:r>
                  <a:rPr lang="ru-RU" dirty="0" smtClean="0"/>
                  <a:t>Сложность решения: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𝑂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 smtClean="0"/>
              </a:p>
              <a:p>
                <a:endParaRPr lang="ru-RU" dirty="0" smtClean="0"/>
              </a:p>
              <a:p>
                <a:endParaRPr lang="ru-RU" dirty="0" smtClean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04293" y="1853248"/>
                <a:ext cx="8946541" cy="4195481"/>
              </a:xfrm>
              <a:blipFill rotWithShape="0">
                <a:blip r:embed="rId2"/>
                <a:stretch>
                  <a:fillRect l="-272" t="-1453" r="-68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5493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Тур 1 Задача 2</a:t>
            </a:r>
            <a:br>
              <a:rPr lang="ru-RU" dirty="0" smtClean="0"/>
            </a:br>
            <a:r>
              <a:rPr lang="ru-RU" dirty="0" smtClean="0"/>
              <a:t>Творческие выходные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1435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Условие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 </a:t>
            </a:r>
            <a:r>
              <a:rPr lang="ru-RU" dirty="0" smtClean="0"/>
              <a:t>досок забора окрашиваются в К шагов с использованием К разноцветных банок краски </a:t>
            </a:r>
            <a:endParaRPr lang="ru-RU" dirty="0"/>
          </a:p>
          <a:p>
            <a:r>
              <a:rPr lang="ru-RU" dirty="0" smtClean="0"/>
              <a:t>На очередном шаге выбирается некоторый ранее не выбранный цвет и некоторые доски забора, каждая из которых перекрашивается в данный цвет</a:t>
            </a:r>
          </a:p>
          <a:p>
            <a:r>
              <a:rPr lang="ru-RU" dirty="0" smtClean="0"/>
              <a:t>На покраску одной доски уходит 1 минута</a:t>
            </a:r>
          </a:p>
          <a:p>
            <a:r>
              <a:rPr lang="ru-RU" dirty="0" smtClean="0"/>
              <a:t>Известны конечные цвета досок</a:t>
            </a:r>
          </a:p>
          <a:p>
            <a:r>
              <a:rPr lang="ru-RU" dirty="0" smtClean="0"/>
              <a:t>Определить максимальное количество времени, которое могло уйти на такую покраску</a:t>
            </a:r>
          </a:p>
        </p:txBody>
      </p:sp>
    </p:spTree>
    <p:extLst>
      <p:ext uri="{BB962C8B-B14F-4D97-AF65-F5344CB8AC3E}">
        <p14:creationId xmlns:p14="http://schemas.microsoft.com/office/powerpoint/2010/main" val="186544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Частичные решения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ru-RU" dirty="0" smtClean="0"/>
                  <a:t>1 подзадача: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≤10,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≤2</m:t>
                    </m:r>
                  </m:oMath>
                </a14:m>
                <a:r>
                  <a:rPr lang="en-US" dirty="0" smtClean="0"/>
                  <a:t>. </a:t>
                </a:r>
                <a:r>
                  <a:rPr lang="ru-RU" dirty="0" smtClean="0"/>
                  <a:t>Так как цветов всего два, то есть только два порядка выбора цветов красок. Ответ равен                            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2⋅</m:t>
                    </m:r>
                    <m:func>
                      <m:func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max</m:t>
                        </m:r>
                      </m:fName>
                      <m:e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d>
                      </m:e>
                    </m:func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func>
                      <m:func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min</m:t>
                        </m:r>
                      </m:fName>
                      <m:e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d>
                      </m:e>
                    </m:func>
                  </m:oMath>
                </a14:m>
                <a:r>
                  <a:rPr lang="en-US" dirty="0" smtClean="0"/>
                  <a:t>, </a:t>
                </a:r>
                <a:r>
                  <a:rPr lang="ru-RU" dirty="0" smtClean="0"/>
                  <a:t>где </a:t>
                </a:r>
                <a:r>
                  <a:rPr lang="en-US" dirty="0" smtClean="0"/>
                  <a:t>a </a:t>
                </a:r>
                <a:r>
                  <a:rPr lang="ru-RU" dirty="0" smtClean="0"/>
                  <a:t>и </a:t>
                </a:r>
                <a:r>
                  <a:rPr lang="en-US" dirty="0" smtClean="0"/>
                  <a:t>b </a:t>
                </a:r>
                <a:r>
                  <a:rPr lang="ru-RU" dirty="0" smtClean="0"/>
                  <a:t>– количества досок соответствующих цветов.</a:t>
                </a:r>
              </a:p>
              <a:p>
                <a:r>
                  <a:rPr lang="ru-RU" dirty="0" smtClean="0"/>
                  <a:t>2 подзадача: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≤100,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≤10</m:t>
                    </m:r>
                  </m:oMath>
                </a14:m>
                <a:r>
                  <a:rPr lang="en-US" dirty="0" smtClean="0"/>
                  <a:t>. </a:t>
                </a:r>
                <a:r>
                  <a:rPr lang="ru-RU" dirty="0" smtClean="0"/>
                  <a:t>Переберем все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!=1⋅2⋅…⋅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dirty="0" smtClean="0"/>
                  <a:t> </a:t>
                </a:r>
                <a:r>
                  <a:rPr lang="ru-RU" dirty="0" smtClean="0"/>
                  <a:t>вариантов порядка покраски и выберем лучший.</a:t>
                </a:r>
              </a:p>
              <a:p>
                <a:r>
                  <a:rPr lang="ru-RU" dirty="0" smtClean="0"/>
                  <a:t>3 подзадача: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≤1000,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≤15</m:t>
                    </m:r>
                  </m:oMath>
                </a14:m>
                <a:r>
                  <a:rPr lang="en-US" dirty="0" smtClean="0"/>
                  <a:t>. </a:t>
                </a:r>
                <a:r>
                  <a:rPr lang="ru-RU" dirty="0" smtClean="0"/>
                  <a:t>Ускорим решение подзадачи 2 с помощью динамического программирования по маскам. </a:t>
                </a: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341" t="-872" r="-61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17471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217</TotalTime>
  <Words>737</Words>
  <Application>Microsoft Office PowerPoint</Application>
  <PresentationFormat>Широкоэкранный</PresentationFormat>
  <Paragraphs>107</Paragraphs>
  <Slides>23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Calibri</vt:lpstr>
      <vt:lpstr>Cambria Math</vt:lpstr>
      <vt:lpstr>Century Gothic</vt:lpstr>
      <vt:lpstr>Wingdings 3</vt:lpstr>
      <vt:lpstr>Ион</vt:lpstr>
      <vt:lpstr>Разбор задач 3-го этапа Республиканской олимпиады по информатике 2017 года</vt:lpstr>
      <vt:lpstr>Тур 1 Задача 1 Два квадрата</vt:lpstr>
      <vt:lpstr>Условие</vt:lpstr>
      <vt:lpstr>Возможные расположения квадратов</vt:lpstr>
      <vt:lpstr>Частичные решения</vt:lpstr>
      <vt:lpstr>Полное решение</vt:lpstr>
      <vt:lpstr>Тур 1 Задача 2 Творческие выходные</vt:lpstr>
      <vt:lpstr>Условие</vt:lpstr>
      <vt:lpstr>Частичные решения</vt:lpstr>
      <vt:lpstr>Идея полного решения</vt:lpstr>
      <vt:lpstr>Решение подзадач 4 и 5</vt:lpstr>
      <vt:lpstr>Тур 1 Задача 3 Непростая сумма</vt:lpstr>
      <vt:lpstr>Условие</vt:lpstr>
      <vt:lpstr>Решение подзадачи 2</vt:lpstr>
      <vt:lpstr>Решение подзадачи 2</vt:lpstr>
      <vt:lpstr>Сложность решения</vt:lpstr>
      <vt:lpstr>Полное решение</vt:lpstr>
      <vt:lpstr>Тур 1 Задача 4 Роборалли</vt:lpstr>
      <vt:lpstr>Условие</vt:lpstr>
      <vt:lpstr>Решение</vt:lpstr>
      <vt:lpstr>Решение</vt:lpstr>
      <vt:lpstr>Решение</vt:lpstr>
      <vt:lpstr>Решение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Разбор задач 3-го этапа Республиканской олимпиады по информатике 2017 года</dc:title>
  <dc:creator>Кирилл Гулин</dc:creator>
  <cp:lastModifiedBy>Kanstantsin Vilcheuski</cp:lastModifiedBy>
  <cp:revision>34</cp:revision>
  <dcterms:created xsi:type="dcterms:W3CDTF">2018-01-09T16:40:55Z</dcterms:created>
  <dcterms:modified xsi:type="dcterms:W3CDTF">2018-01-10T21:11:49Z</dcterms:modified>
</cp:coreProperties>
</file>